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1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5528B6-E23E-4C33-20E5-FEDA88C0A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0E3A3EE-670F-BA33-4C8F-09BD4B424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15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094051-C443-847D-52CA-24789F91D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6840AD1-CDF8-6600-EEAC-C3B62FB5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3FC9C22-87C3-785F-1FD6-88FEDC54C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4088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743FD9-3F51-0632-18D1-23E35AA76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F04AE9-3992-FCFE-6800-EA4269702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5772F30-C471-B57C-4862-69C4A9932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C6A8D4-3E06-4F6F-B614-CC11554A8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57B2A46-5D04-3A43-A8B4-4B33A9BE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4187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A89C5F-DBC4-B696-44C1-ADA2D242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77B083-9A13-A500-E7BF-196CBD639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49B8029-A4E8-9BBE-DF54-262B9C3E0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BB14B2A-6379-7A87-74A2-8E1E21D96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68FD138-4237-7779-1A13-F80D15FF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3243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5BAFF4-AB4A-CF41-06BA-FD4268D7A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FD0D24-46AA-0D5E-BE07-506F2118A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D6C04A0-FBAC-E0EE-4CEC-6B131E181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827A96A-A922-322B-165E-7A62906A8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784A46C-D3E7-68C9-189C-7785D46B8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2A91BF0-A6FB-D0F5-6738-E8820E5CE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923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327863-E5D8-A927-E544-9DF58513A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2CC3D80-1BC9-7077-BB79-5AD0A106D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A320269-0971-DD7A-A855-F37C6BF4B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5F92C8B-B479-BEE8-B42E-73EE87EC9D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9791685-B02C-69BE-820B-691E86A7D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5D441A0-7E3E-FF40-F5A5-6AC6EF64D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E41C62C-6403-EF24-DCD4-0847A74BF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486731E-BC16-9AEF-E06B-BB0B97F3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1332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5B3BE9-8DE0-AE0C-4CD7-6B26E9B9C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2CD777B-883E-6134-E4FE-4719FEA0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BF5CCDC-7172-905B-D475-0C0079CD2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B082E2B-BD17-3B4A-621D-6F087716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8987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0619ED2-4C7C-2B57-AF33-1D611AF5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0180954-D697-EA01-EAF3-EBE6F1F4E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D0C535F-CFF4-0122-EB03-F3A1067B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8842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0E1CEC-2806-5654-D8C6-66279DE13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53593C-8F85-A83F-A7FA-FE4127DE9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6BB5779-A706-0E18-8BB1-115346352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683531F-C1B0-7262-4E02-8144BC49A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A2A02F1-12AF-050E-29AE-B691F682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9F3DFD2-7821-409F-F71A-C5F83CE7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211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7331A2-7EEE-3728-D5BB-3FE4F941F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3359FBC-FF0A-1BF8-2B02-383CF0A30FB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429A99E-C75B-7BF9-E161-40AAC3373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5D5C778-FBBE-FDF4-DDF7-4DFE28887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751C517-5D3A-4469-B417-408434743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C3DCBA6-14C5-F537-4160-64B1D43A9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7660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97ED96-BB25-130B-C3F1-1B584FB9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4F33CAB-84AF-F02E-CBA4-E5FD069EA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BF352B4-CD68-F554-031C-1C7A974DC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538058A-ED8B-A383-47E5-6C7ACEDB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686A042-22F7-07F0-DEDD-053E7E1F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9142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DBBCE03-D1DE-8A78-1AEE-9A0DC4A3AC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8CD8DC7-093D-C02C-060B-08D217321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B98631E-1E0C-B3A4-E7F2-5BA8BC41F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8C30095-9060-22D5-C51E-0E22ABB2D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3F9C590-CBDA-B513-D310-3E11AFED5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246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80F151A-6292-C07E-5832-600733F92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15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1BA982D-DBF2-E1DE-3E34-09AD0571E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15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27D59E2-D7AD-8CFA-E004-4A1795E7D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F71220-5AB9-4B3B-85B7-FE76E4B5E415}" type="datetimeFigureOut">
              <a:rPr lang="en-150" smtClean="0"/>
              <a:t>15/10/2026</a:t>
            </a:fld>
            <a:endParaRPr lang="en-15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249F79D-7A7B-FCE9-6E6F-24DD7C472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A7D866-BF28-6600-DABA-5B84D5D438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2864BC-50D8-4604-9218-486F86DD922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612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987B04F-92FA-09D0-9300-29CA6C89A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150" sz="4400"/>
              <a:t>Bridging the Gap: Implementing Data-Driven Triage in Crete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090D0F9-64BE-3438-E06C-03F99542F5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r>
              <a:rPr lang="en-150" dirty="0"/>
              <a:t>Integrating the National Triage Model into the </a:t>
            </a:r>
            <a:r>
              <a:rPr lang="en-150" dirty="0" err="1"/>
              <a:t>eCREAM</a:t>
            </a:r>
            <a:r>
              <a:rPr lang="en-150" dirty="0"/>
              <a:t> Workflow</a:t>
            </a:r>
            <a:endParaRPr lang="en-150"/>
          </a:p>
        </p:txBody>
      </p:sp>
      <p:pic>
        <p:nvPicPr>
          <p:cNvPr id="5" name="Εικόνα 4" descr="Triage notes: Patient started The Pitt this morning. Time elapsed: &lt; 8  hours. Current status: Episode 7. Vitals are steady, but the obsession is  critical. Do not disturb the attending.">
            <a:extLst>
              <a:ext uri="{FF2B5EF4-FFF2-40B4-BE49-F238E27FC236}">
                <a16:creationId xmlns:a16="http://schemas.microsoft.com/office/drawing/2014/main" id="{88FD9CAA-CA1E-8AFE-B20C-66A97A2228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740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604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7E5A1CC-DB7F-36FF-685D-57D5EA3F3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150" sz="2800" b="1"/>
              <a:t>The Current Reality in Crete</a:t>
            </a:r>
            <a:endParaRPr lang="en-150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DBD6EE-523C-646E-F3EB-25CF273DF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>
            <a:normAutofit/>
          </a:bodyPr>
          <a:lstStyle/>
          <a:p>
            <a:pPr lvl="0"/>
            <a:r>
              <a:rPr lang="en-150" sz="1300" b="1" dirty="0"/>
              <a:t>The Problem:</a:t>
            </a:r>
            <a:r>
              <a:rPr lang="en-150" sz="1300" dirty="0"/>
              <a:t> Triage is currently fragmented, inconsistent, or non-existent.</a:t>
            </a:r>
          </a:p>
          <a:p>
            <a:pPr lvl="0"/>
            <a:r>
              <a:rPr lang="en-150" sz="1300" b="1" dirty="0"/>
              <a:t>Observation:</a:t>
            </a:r>
            <a:endParaRPr lang="en-150" sz="1300" dirty="0"/>
          </a:p>
          <a:p>
            <a:pPr lvl="1"/>
            <a:r>
              <a:rPr lang="en-150" sz="1300" dirty="0"/>
              <a:t>No formal triage process in many </a:t>
            </a:r>
            <a:r>
              <a:rPr lang="en-150" sz="1300" dirty="0" err="1"/>
              <a:t>EDs.</a:t>
            </a:r>
            <a:endParaRPr lang="en-150" sz="1300" dirty="0"/>
          </a:p>
          <a:p>
            <a:pPr lvl="1"/>
            <a:r>
              <a:rPr lang="en-150" sz="1300" dirty="0"/>
              <a:t>Triage performed by doctors (not nursing-led), often without specialized training.</a:t>
            </a:r>
          </a:p>
          <a:p>
            <a:pPr lvl="1"/>
            <a:r>
              <a:rPr lang="en-150" sz="1300" dirty="0"/>
              <a:t>"Combined Triage/Fast Track" systems that cause bottlenecks, not efficiency.</a:t>
            </a:r>
          </a:p>
          <a:p>
            <a:pPr lvl="0"/>
            <a:r>
              <a:rPr lang="en-150" sz="1300" b="1" dirty="0"/>
              <a:t>Result:</a:t>
            </a:r>
            <a:r>
              <a:rPr lang="en-150" sz="1300" dirty="0"/>
              <a:t> Delayed initial evaluation and patient safety risks.</a:t>
            </a:r>
          </a:p>
        </p:txBody>
      </p:sp>
      <p:pic>
        <p:nvPicPr>
          <p:cNvPr id="4" name="Εικόνα 3" descr="ER Star's New Medical Drama With 93% RT Score Continues to ...">
            <a:extLst>
              <a:ext uri="{FF2B5EF4-FFF2-40B4-BE49-F238E27FC236}">
                <a16:creationId xmlns:a16="http://schemas.microsoft.com/office/drawing/2014/main" id="{2B61C969-C22E-CF08-6C20-233AD79A8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184" y="1748790"/>
            <a:ext cx="6922008" cy="346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0EF511F-D1EC-C5B7-8349-0D5E76E10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150" sz="3800" b="1"/>
              <a:t>The Need for a Unified System</a:t>
            </a:r>
            <a:endParaRPr lang="en-150" sz="38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187893-18F2-84F8-431F-0FE2EAFBD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>
            <a:normAutofit/>
          </a:bodyPr>
          <a:lstStyle/>
          <a:p>
            <a:pPr lvl="0"/>
            <a:r>
              <a:rPr lang="en-150" sz="1700" b="1" dirty="0"/>
              <a:t>The Goal:</a:t>
            </a:r>
            <a:r>
              <a:rPr lang="en-150" sz="1700" dirty="0"/>
              <a:t> Moving from ad-hoc decisions to objective, evidence-based triage.</a:t>
            </a:r>
          </a:p>
          <a:p>
            <a:pPr lvl="0"/>
            <a:r>
              <a:rPr lang="en-150" sz="1700" b="1" dirty="0"/>
              <a:t>The National Framework:</a:t>
            </a:r>
            <a:r>
              <a:rPr lang="en-150" sz="1700" dirty="0"/>
              <a:t> Mention the ESI-based pilot project proposed by the Hellenic Society of Emergency Medicine (EEEI).</a:t>
            </a:r>
          </a:p>
          <a:p>
            <a:pPr lvl="0"/>
            <a:r>
              <a:rPr lang="en-150" sz="1700" b="1" dirty="0"/>
              <a:t>Why it Matters:</a:t>
            </a:r>
            <a:r>
              <a:rPr lang="en-150" sz="1700" dirty="0"/>
              <a:t> Ensuring "One Language" for all patients, regardless of where they present in Crete.</a:t>
            </a:r>
          </a:p>
        </p:txBody>
      </p:sp>
      <p:pic>
        <p:nvPicPr>
          <p:cNvPr id="4" name="Εικόνα 3" descr="Effectiveness of a structured triage system in improving timeliness of  emergency care in a resource-limited rural hospital in Uganda |  International Journal of Emergency Medicine | Springer Nature Link">
            <a:extLst>
              <a:ext uri="{FF2B5EF4-FFF2-40B4-BE49-F238E27FC236}">
                <a16:creationId xmlns:a16="http://schemas.microsoft.com/office/drawing/2014/main" id="{6F0A09A8-9AAD-5F0E-F0EE-AF6963DA9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24199"/>
            <a:ext cx="6903720" cy="44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7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D1DBA46-EB41-ABC5-B4FF-2997ED5D3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150" sz="4600" b="1"/>
              <a:t>Challenges to Overcome</a:t>
            </a:r>
            <a:endParaRPr lang="en-150" sz="46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F8C068-5B7C-0794-CC4C-15A4DFF9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>
            <a:normAutofit/>
          </a:bodyPr>
          <a:lstStyle/>
          <a:p>
            <a:pPr lvl="0"/>
            <a:r>
              <a:rPr lang="en-150" sz="2000" dirty="0"/>
              <a:t>Lack of common definitions ("Who does what?").</a:t>
            </a:r>
          </a:p>
          <a:p>
            <a:pPr lvl="0"/>
            <a:r>
              <a:rPr lang="en-150" sz="2000" dirty="0"/>
              <a:t>Absence of structured data collection.</a:t>
            </a:r>
          </a:p>
          <a:p>
            <a:pPr lvl="0"/>
            <a:r>
              <a:rPr lang="en-150" sz="2000" dirty="0"/>
              <a:t>Ineffective prioritization (Over/Under-triage).</a:t>
            </a:r>
          </a:p>
          <a:p>
            <a:pPr lvl="0"/>
            <a:r>
              <a:rPr lang="en-150" sz="2000" dirty="0"/>
              <a:t>The "Hidden" risks: Missing red flags in high-volume, low-resource settings.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2390CA6-238D-4858-3D90-D77B8D2AB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45699"/>
            <a:ext cx="6903720" cy="436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D810E1-01EA-DA3C-407F-F4991E47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b="1" dirty="0"/>
              <a:t>Introducing the </a:t>
            </a:r>
            <a:r>
              <a:rPr lang="en-150" b="1" dirty="0" err="1"/>
              <a:t>eCREAM</a:t>
            </a:r>
            <a:r>
              <a:rPr lang="en-150" b="1" dirty="0"/>
              <a:t> Solution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6E028D-5670-9C55-73DA-575836D5F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150" dirty="0"/>
              <a:t>We are not just building an EHR</a:t>
            </a:r>
            <a:endParaRPr lang="en-US" dirty="0"/>
          </a:p>
          <a:p>
            <a:pPr lvl="0"/>
            <a:r>
              <a:rPr lang="en-US" dirty="0"/>
              <a:t>W</a:t>
            </a:r>
            <a:r>
              <a:rPr lang="en-150" dirty="0"/>
              <a:t>e are building a</a:t>
            </a:r>
            <a:r>
              <a:rPr lang="en-US" dirty="0"/>
              <a:t> workflow/algorithm </a:t>
            </a:r>
            <a:r>
              <a:rPr lang="en-150" i="1" dirty="0"/>
              <a:t>Support System</a:t>
            </a:r>
            <a:r>
              <a:rPr lang="en-150" dirty="0"/>
              <a:t>.</a:t>
            </a:r>
          </a:p>
          <a:p>
            <a:pPr lvl="0"/>
            <a:r>
              <a:rPr lang="en-150" dirty="0"/>
              <a:t>The Triage Module is our "First Line of </a:t>
            </a:r>
            <a:r>
              <a:rPr lang="en-150" dirty="0" err="1"/>
              <a:t>Defense</a:t>
            </a:r>
            <a:r>
              <a:rPr lang="en-150" dirty="0"/>
              <a:t>."</a:t>
            </a:r>
          </a:p>
          <a:p>
            <a:pPr lvl="0"/>
            <a:r>
              <a:rPr lang="en-150" dirty="0"/>
              <a:t>It codifies the National Triage System into the digital workflow.</a:t>
            </a:r>
          </a:p>
          <a:p>
            <a:pPr marL="0" indent="0">
              <a:buNone/>
            </a:pP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01408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BD3CA6-65D5-0EA3-0EF8-71A0F6D10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150"/>
          </a:p>
        </p:txBody>
      </p:sp>
      <p:pic>
        <p:nvPicPr>
          <p:cNvPr id="7" name="eCREAM">
            <a:hlinkClick r:id="" action="ppaction://media"/>
            <a:extLst>
              <a:ext uri="{FF2B5EF4-FFF2-40B4-BE49-F238E27FC236}">
                <a16:creationId xmlns:a16="http://schemas.microsoft.com/office/drawing/2014/main" id="{9CF582FA-E152-0F82-9C40-9FAA43CAB4B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06751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5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540D87-E424-6748-F5BE-0C6D7A556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b="1" dirty="0"/>
              <a:t>What Makes Our Triage Module Unique? (The "Greek ESI+" approach)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E151EC-DC66-CD98-7ABC-479759035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58341" cy="4351338"/>
          </a:xfrm>
        </p:spPr>
        <p:txBody>
          <a:bodyPr/>
          <a:lstStyle/>
          <a:p>
            <a:pPr lvl="0"/>
            <a:r>
              <a:rPr lang="en-150" dirty="0"/>
              <a:t>Unlike traditional ESI, our tool mandates:</a:t>
            </a:r>
          </a:p>
          <a:p>
            <a:pPr lvl="1"/>
            <a:r>
              <a:rPr lang="en-150" b="1" dirty="0"/>
              <a:t>Universal Vitals:</a:t>
            </a:r>
            <a:r>
              <a:rPr lang="en-150" dirty="0"/>
              <a:t> No patient goes through without objective physiological data.</a:t>
            </a:r>
          </a:p>
          <a:p>
            <a:pPr lvl="1"/>
            <a:r>
              <a:rPr lang="en-150" b="1" dirty="0"/>
              <a:t>Universal NEWS2:</a:t>
            </a:r>
            <a:r>
              <a:rPr lang="en-150" dirty="0"/>
              <a:t> Standardized risk assessment for all.</a:t>
            </a:r>
          </a:p>
          <a:p>
            <a:pPr lvl="1"/>
            <a:r>
              <a:rPr lang="en-150" b="1" dirty="0"/>
              <a:t>ICPC-2 Integration:</a:t>
            </a:r>
            <a:r>
              <a:rPr lang="en-150" dirty="0"/>
              <a:t> Bridging chief complaints with clinical recommendations.</a:t>
            </a:r>
          </a:p>
        </p:txBody>
      </p:sp>
      <p:pic>
        <p:nvPicPr>
          <p:cNvPr id="7" name="Εικόνα 6" descr="Charting the Interconnectedness of Vital Signs | Lippincott NursingCenter |  Lippincott NursingCenter">
            <a:extLst>
              <a:ext uri="{FF2B5EF4-FFF2-40B4-BE49-F238E27FC236}">
                <a16:creationId xmlns:a16="http://schemas.microsoft.com/office/drawing/2014/main" id="{F6944053-F9D6-CEEB-A129-2EC8659F7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584" y="643155"/>
            <a:ext cx="4321204" cy="2941927"/>
          </a:xfrm>
          <a:prstGeom prst="rect">
            <a:avLst/>
          </a:prstGeom>
        </p:spPr>
      </p:pic>
      <p:pic>
        <p:nvPicPr>
          <p:cNvPr id="6" name="Εικόνα 5" descr="National Early Warning Score 2 (NEWS2) on admission predicts severe disease  and in-hospital mortality from Covid-19 – a prospective cohort study |  Scandinavian Journal of Trauma, Resuscitation and Emergency Medicine |  Springer Nature Link">
            <a:extLst>
              <a:ext uri="{FF2B5EF4-FFF2-40B4-BE49-F238E27FC236}">
                <a16:creationId xmlns:a16="http://schemas.microsoft.com/office/drawing/2014/main" id="{25575309-96C0-D019-08CD-0FE1AD788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312" y="2285999"/>
            <a:ext cx="4231887" cy="3044103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8D73656-5F03-62CA-7DE4-568BDF566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142" y="2201227"/>
            <a:ext cx="357187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4719B3-25C6-161C-C843-CE7825635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b="1" dirty="0"/>
              <a:t>Designing for the User (The Triage Nurse/Doctor)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B4B977-CD6F-284A-6DC1-D022B1015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3560" cy="4351338"/>
          </a:xfrm>
        </p:spPr>
        <p:txBody>
          <a:bodyPr/>
          <a:lstStyle/>
          <a:p>
            <a:pPr lvl="0"/>
            <a:r>
              <a:rPr lang="en-150" dirty="0"/>
              <a:t>The tool addresses the "Triage Anxiety":</a:t>
            </a:r>
          </a:p>
          <a:p>
            <a:pPr lvl="1"/>
            <a:r>
              <a:rPr lang="en-150" i="1" dirty="0"/>
              <a:t>Will I miss a red flag?</a:t>
            </a:r>
            <a:r>
              <a:rPr lang="en-150" dirty="0"/>
              <a:t> (ICPC-2 alerts).</a:t>
            </a:r>
          </a:p>
          <a:p>
            <a:pPr lvl="1"/>
            <a:r>
              <a:rPr lang="en-150" i="1" dirty="0"/>
              <a:t>How do I justify this priority?</a:t>
            </a:r>
            <a:r>
              <a:rPr lang="en-150" dirty="0"/>
              <a:t> (</a:t>
            </a:r>
            <a:r>
              <a:rPr lang="en-US" dirty="0"/>
              <a:t>D</a:t>
            </a:r>
            <a:r>
              <a:rPr lang="en-150" dirty="0" err="1"/>
              <a:t>ocumented</a:t>
            </a:r>
            <a:r>
              <a:rPr lang="en-150" dirty="0"/>
              <a:t> scoring).</a:t>
            </a:r>
          </a:p>
          <a:p>
            <a:pPr lvl="1"/>
            <a:r>
              <a:rPr lang="en-150" i="1" dirty="0"/>
              <a:t>How do I save time?</a:t>
            </a:r>
            <a:r>
              <a:rPr lang="en-150" dirty="0"/>
              <a:t> </a:t>
            </a:r>
          </a:p>
          <a:p>
            <a:endParaRPr lang="en-150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37F1EE2-4771-D511-4C82-5F741786D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160" y="209445"/>
            <a:ext cx="3023928" cy="5477627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0286F74F-FE27-1654-3CEE-3BF5E4A6D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0839" y="2643610"/>
            <a:ext cx="4004945" cy="400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7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C7695C-1688-9A48-6E17-2158C99ED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b="1" dirty="0"/>
              <a:t>Workflow: The </a:t>
            </a:r>
            <a:r>
              <a:rPr lang="en-150" b="1" dirty="0" err="1"/>
              <a:t>eCREAM</a:t>
            </a:r>
            <a:r>
              <a:rPr lang="en-150" b="1" dirty="0"/>
              <a:t> Triage Process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F76958-753F-3B55-C776-04C38A9A3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150" dirty="0"/>
              <a:t>Visual flow:</a:t>
            </a:r>
          </a:p>
          <a:p>
            <a:pPr lvl="1"/>
            <a:r>
              <a:rPr lang="en-150" dirty="0"/>
              <a:t>Start: Timestamp/Registration.</a:t>
            </a:r>
          </a:p>
          <a:p>
            <a:pPr lvl="1"/>
            <a:r>
              <a:rPr lang="en-150" dirty="0"/>
              <a:t>Step 1: </a:t>
            </a:r>
            <a:r>
              <a:rPr lang="en-US" dirty="0"/>
              <a:t>Life-Threatening situations</a:t>
            </a:r>
            <a:r>
              <a:rPr lang="en-150" dirty="0"/>
              <a:t> assessment (Immediate Priority 1).</a:t>
            </a:r>
          </a:p>
          <a:p>
            <a:pPr lvl="1"/>
            <a:r>
              <a:rPr lang="en-150" dirty="0"/>
              <a:t>Step 2: ICPC-2 Coding + Vital Signs + NEWS2.</a:t>
            </a:r>
            <a:endParaRPr lang="en-US" dirty="0"/>
          </a:p>
          <a:p>
            <a:pPr lvl="1"/>
            <a:r>
              <a:rPr lang="en-US" dirty="0"/>
              <a:t>Step 3: Tell their story</a:t>
            </a:r>
          </a:p>
          <a:p>
            <a:pPr lvl="1"/>
            <a:r>
              <a:rPr lang="en-US" dirty="0"/>
              <a:t>Step 4: See everything and decide</a:t>
            </a:r>
            <a:endParaRPr lang="en-150" dirty="0"/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98949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C6F9EE-BA39-A399-D4E7-E89AB8E7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b="1" dirty="0"/>
              <a:t>Support in Action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9B3198-7885-5A08-CF4C-8649C23A7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</a:t>
            </a:r>
            <a:r>
              <a:rPr lang="en-150" dirty="0"/>
              <a:t>he tool triggers specific scales automatically:</a:t>
            </a:r>
          </a:p>
          <a:p>
            <a:pPr lvl="1"/>
            <a:r>
              <a:rPr lang="en-150" dirty="0"/>
              <a:t>HEART score (Chest pain).</a:t>
            </a:r>
          </a:p>
          <a:p>
            <a:pPr lvl="1"/>
            <a:r>
              <a:rPr lang="en-150" dirty="0"/>
              <a:t>RACE scale (Stroke).</a:t>
            </a:r>
          </a:p>
          <a:p>
            <a:pPr lvl="1"/>
            <a:r>
              <a:rPr lang="en-150" dirty="0"/>
              <a:t>ECG triggers (&lt;10 mins).</a:t>
            </a:r>
          </a:p>
          <a:p>
            <a:endParaRPr lang="en-150" dirty="0"/>
          </a:p>
        </p:txBody>
      </p:sp>
      <p:pic>
        <p:nvPicPr>
          <p:cNvPr id="4" name="Εικόνα 3" descr="HEART Score">
            <a:extLst>
              <a:ext uri="{FF2B5EF4-FFF2-40B4-BE49-F238E27FC236}">
                <a16:creationId xmlns:a16="http://schemas.microsoft.com/office/drawing/2014/main" id="{1C1E62E1-C674-D9BB-1155-C3AFAEB93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580" y="85090"/>
            <a:ext cx="3634759" cy="514350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7F2A3B2B-9FA4-5E78-FE59-DE04EBB81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298" y="2823152"/>
            <a:ext cx="3306159" cy="3949758"/>
          </a:xfrm>
          <a:prstGeom prst="rect">
            <a:avLst/>
          </a:prstGeom>
        </p:spPr>
      </p:pic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2637C01C-B1E3-F5BA-5CB2-B9F8A3A8C8FD}"/>
              </a:ext>
            </a:extLst>
          </p:cNvPr>
          <p:cNvGrpSpPr/>
          <p:nvPr/>
        </p:nvGrpSpPr>
        <p:grpSpPr>
          <a:xfrm>
            <a:off x="568036" y="3699891"/>
            <a:ext cx="7049111" cy="2792984"/>
            <a:chOff x="568036" y="3699891"/>
            <a:chExt cx="7049111" cy="2792984"/>
          </a:xfrm>
        </p:grpSpPr>
        <p:pic>
          <p:nvPicPr>
            <p:cNvPr id="8" name="Εικόνα 7">
              <a:extLst>
                <a:ext uri="{FF2B5EF4-FFF2-40B4-BE49-F238E27FC236}">
                  <a16:creationId xmlns:a16="http://schemas.microsoft.com/office/drawing/2014/main" id="{0587E4EC-EDE7-D3B1-8D00-7C47BCED3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036" y="5273569"/>
              <a:ext cx="7049111" cy="1219306"/>
            </a:xfrm>
            <a:prstGeom prst="rect">
              <a:avLst/>
            </a:prstGeom>
          </p:spPr>
        </p:pic>
        <p:pic>
          <p:nvPicPr>
            <p:cNvPr id="10" name="Εικόνα 9">
              <a:extLst>
                <a:ext uri="{FF2B5EF4-FFF2-40B4-BE49-F238E27FC236}">
                  <a16:creationId xmlns:a16="http://schemas.microsoft.com/office/drawing/2014/main" id="{4AE4D27D-726B-BB32-534F-2AC2F0630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0297" y="3699891"/>
              <a:ext cx="3329522" cy="15286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00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682B406-D074-4683-5FAF-0487A38A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150" sz="2600" b="1"/>
              <a:t>Digital Transformation – Beyond Paper</a:t>
            </a:r>
            <a:endParaRPr lang="en-150" sz="26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BBDF6A-8D22-E0C4-571F-483D77F44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161282" cy="3515146"/>
          </a:xfrm>
        </p:spPr>
        <p:txBody>
          <a:bodyPr>
            <a:normAutofit/>
          </a:bodyPr>
          <a:lstStyle/>
          <a:p>
            <a:pPr lvl="0"/>
            <a:r>
              <a:rPr lang="en-150" sz="2000" dirty="0"/>
              <a:t>Moving away from subjective assessment to data-backed categorization.</a:t>
            </a:r>
          </a:p>
          <a:p>
            <a:pPr lvl="0"/>
            <a:r>
              <a:rPr lang="en-150" sz="2000" dirty="0"/>
              <a:t>The tool handles the complexity so the clinician can focus on the patient.</a:t>
            </a:r>
          </a:p>
          <a:p>
            <a:endParaRPr lang="en-150" sz="2000" dirty="0"/>
          </a:p>
        </p:txBody>
      </p:sp>
      <p:pic>
        <p:nvPicPr>
          <p:cNvPr id="4" name="Εικόνα 3" descr="Objective” vs. “Subjective”: What's the Difference? | Grammarly">
            <a:extLst>
              <a:ext uri="{FF2B5EF4-FFF2-40B4-BE49-F238E27FC236}">
                <a16:creationId xmlns:a16="http://schemas.microsoft.com/office/drawing/2014/main" id="{01BF2F12-DAB1-9736-B83A-E348F2D1F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184" y="1657711"/>
            <a:ext cx="6922008" cy="364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9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7095C8-EF7F-872A-0CDE-3EB8D8DD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as a Quality Indicator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6FB485C-6AC0-69FB-184F-645E9514E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26282" cy="4351338"/>
          </a:xfrm>
        </p:spPr>
        <p:txBody>
          <a:bodyPr/>
          <a:lstStyle/>
          <a:p>
            <a:pPr lvl="0"/>
            <a:r>
              <a:rPr lang="en-150" dirty="0"/>
              <a:t>Why the </a:t>
            </a:r>
            <a:r>
              <a:rPr lang="en-150" dirty="0" err="1"/>
              <a:t>eCREAM</a:t>
            </a:r>
            <a:r>
              <a:rPr lang="en-150" dirty="0"/>
              <a:t> database is revolutionary for Greek </a:t>
            </a:r>
            <a:r>
              <a:rPr lang="en-150" dirty="0" err="1"/>
              <a:t>EDs</a:t>
            </a:r>
            <a:r>
              <a:rPr lang="en-150" dirty="0"/>
              <a:t>:</a:t>
            </a:r>
          </a:p>
          <a:p>
            <a:pPr lvl="1"/>
            <a:r>
              <a:rPr lang="en-150" dirty="0"/>
              <a:t>We can finally measure:</a:t>
            </a:r>
          </a:p>
          <a:p>
            <a:pPr lvl="2"/>
            <a:r>
              <a:rPr lang="en-150" dirty="0"/>
              <a:t>Waiting times (Arrival to triage/Arrival to doctor).</a:t>
            </a:r>
          </a:p>
          <a:p>
            <a:pPr lvl="2"/>
            <a:r>
              <a:rPr lang="en-150" dirty="0"/>
              <a:t>LWBS (Left Without Being Seen) rates.</a:t>
            </a:r>
          </a:p>
          <a:p>
            <a:pPr lvl="2"/>
            <a:r>
              <a:rPr lang="en-150" dirty="0"/>
              <a:t>Quality of Care (</a:t>
            </a:r>
            <a:r>
              <a:rPr lang="en-150" dirty="0" err="1"/>
              <a:t>KPIs</a:t>
            </a:r>
            <a:r>
              <a:rPr lang="en-150" dirty="0"/>
              <a:t>).</a:t>
            </a:r>
          </a:p>
          <a:p>
            <a:endParaRPr lang="en-150" dirty="0"/>
          </a:p>
        </p:txBody>
      </p:sp>
      <p:pic>
        <p:nvPicPr>
          <p:cNvPr id="4" name="Εικόνα 3" descr="Emergency Department (ED) : Emergency Department status">
            <a:extLst>
              <a:ext uri="{FF2B5EF4-FFF2-40B4-BE49-F238E27FC236}">
                <a16:creationId xmlns:a16="http://schemas.microsoft.com/office/drawing/2014/main" id="{07D613D5-BB7A-FB83-404C-3C33B8727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389" y="365125"/>
            <a:ext cx="5081158" cy="2972477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07B80458-92EB-2A05-EBC3-319B34967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20" y="3337602"/>
            <a:ext cx="4124080" cy="328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7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DBB8F9C-BD11-F9F6-1C42-EB6192EB2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/>
              <a:t>Enhancing Patient Safety</a:t>
            </a:r>
            <a:endParaRPr lang="en-150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A119A7-F832-A0D7-D83F-C6786DF67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749546" cy="3631946"/>
          </a:xfrm>
        </p:spPr>
        <p:txBody>
          <a:bodyPr>
            <a:normAutofit/>
          </a:bodyPr>
          <a:lstStyle/>
          <a:p>
            <a:pPr lvl="0"/>
            <a:r>
              <a:rPr lang="en-150" sz="2400" dirty="0"/>
              <a:t>Automated </a:t>
            </a:r>
            <a:r>
              <a:rPr lang="en-150" sz="2400" dirty="0" err="1"/>
              <a:t>Retriage</a:t>
            </a:r>
            <a:r>
              <a:rPr lang="en-150" sz="2400" dirty="0"/>
              <a:t> protocols.</a:t>
            </a:r>
          </a:p>
          <a:p>
            <a:pPr lvl="0"/>
            <a:r>
              <a:rPr lang="en-150" sz="2400" dirty="0"/>
              <a:t>Clear pathways for specialized needs (e.g., geriatric, trauma, </a:t>
            </a:r>
            <a:r>
              <a:rPr lang="en-150" sz="2400" dirty="0" err="1"/>
              <a:t>pediatric</a:t>
            </a:r>
            <a:r>
              <a:rPr lang="en-150" sz="2400" dirty="0"/>
              <a:t>).</a:t>
            </a:r>
          </a:p>
          <a:p>
            <a:pPr lvl="0"/>
            <a:r>
              <a:rPr lang="en-150" sz="2400" dirty="0"/>
              <a:t>Ensuring patients don't get lost in the system.</a:t>
            </a:r>
          </a:p>
          <a:p>
            <a:endParaRPr lang="en-150" sz="2400" dirty="0"/>
          </a:p>
        </p:txBody>
      </p:sp>
      <p:pic>
        <p:nvPicPr>
          <p:cNvPr id="4" name="Εικόνα 3" descr="Supplement A (Triage in TCCC) to TCCC Guidelines">
            <a:extLst>
              <a:ext uri="{FF2B5EF4-FFF2-40B4-BE49-F238E27FC236}">
                <a16:creationId xmlns:a16="http://schemas.microsoft.com/office/drawing/2014/main" id="{8EA8C203-A3EA-C5F8-0DE5-95AC268EA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44" y="841248"/>
            <a:ext cx="5276088" cy="527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5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5D3AC0C-9F2D-4F59-1636-C4F96984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/>
              <a:t>Addressing the "Fast Track" Bottleneck</a:t>
            </a:r>
            <a:endParaRPr lang="en-150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4F0795-D38E-FEC8-3B95-BEC5AD3C4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>
            <a:normAutofit/>
          </a:bodyPr>
          <a:lstStyle/>
          <a:p>
            <a:pPr lvl="0"/>
            <a:r>
              <a:rPr lang="en-150" sz="2000" dirty="0"/>
              <a:t>Current status: Mixed triage/fast track causes delays.</a:t>
            </a:r>
          </a:p>
          <a:p>
            <a:pPr lvl="0"/>
            <a:r>
              <a:rPr lang="en-150" sz="2000" dirty="0" err="1"/>
              <a:t>eCREAM</a:t>
            </a:r>
            <a:r>
              <a:rPr lang="en-150" sz="2000" dirty="0"/>
              <a:t> status: Dedicated, evidence-based sorting where "Priority 4/5" patients are identified clearly, clearing the way for critical cases.</a:t>
            </a:r>
          </a:p>
          <a:p>
            <a:endParaRPr lang="en-150" sz="2000" dirty="0"/>
          </a:p>
        </p:txBody>
      </p:sp>
      <p:pic>
        <p:nvPicPr>
          <p:cNvPr id="4" name="Εικόνα 3" descr="1,100+ First Come First Serve Stock Photos and Royalty-Free Pictures -  iStock">
            <a:extLst>
              <a:ext uri="{FF2B5EF4-FFF2-40B4-BE49-F238E27FC236}">
                <a16:creationId xmlns:a16="http://schemas.microsoft.com/office/drawing/2014/main" id="{403AACCB-35A5-D269-28DA-B0A105A3E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06" y="841248"/>
            <a:ext cx="6574564" cy="527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4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36E9FD-9330-ED1C-569F-15CC3A1AA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 &amp; Next Steps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0BC2D79-929E-FAC7-4169-3EDC9EFCD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150" dirty="0"/>
              <a:t>Deployment in Cretan hospitals.</a:t>
            </a:r>
          </a:p>
          <a:p>
            <a:pPr lvl="0"/>
            <a:r>
              <a:rPr lang="en-150" dirty="0"/>
              <a:t>Training staff on the EHR module (Education is key).</a:t>
            </a:r>
            <a:endParaRPr lang="en-US" dirty="0"/>
          </a:p>
          <a:p>
            <a:pPr lvl="0"/>
            <a:r>
              <a:rPr lang="en-US" dirty="0"/>
              <a:t>Combination with pre-triage Kiosk</a:t>
            </a:r>
            <a:endParaRPr lang="en-150" dirty="0"/>
          </a:p>
          <a:p>
            <a:pPr lvl="0"/>
            <a:r>
              <a:rPr lang="en-150" dirty="0"/>
              <a:t>Continuous iteration based on the pilot data.</a:t>
            </a:r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08538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EE1826-D42C-E796-B474-1ABDDABE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15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09E6B39-85C5-022B-28B7-A8FB6EDC2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 Applying the locally tweaked </a:t>
            </a:r>
            <a:r>
              <a:rPr lang="en-150" dirty="0"/>
              <a:t>triage system is </a:t>
            </a:r>
            <a:r>
              <a:rPr lang="en-US" dirty="0"/>
              <a:t>the first step to apply the </a:t>
            </a:r>
            <a:r>
              <a:rPr lang="en-US" dirty="0" err="1"/>
              <a:t>eCREAM</a:t>
            </a:r>
            <a:r>
              <a:rPr lang="en-US"/>
              <a:t> in </a:t>
            </a:r>
            <a:r>
              <a:rPr lang="en-US" dirty="0"/>
              <a:t>hospitals</a:t>
            </a:r>
          </a:p>
          <a:p>
            <a:pPr lvl="0"/>
            <a:r>
              <a:rPr lang="en-US" dirty="0"/>
              <a:t>Some resistance to digitalization is always expected</a:t>
            </a:r>
          </a:p>
          <a:p>
            <a:pPr lvl="1"/>
            <a:r>
              <a:rPr lang="en-US" dirty="0"/>
              <a:t>Making the transition as seamless as possible is key</a:t>
            </a:r>
            <a:endParaRPr lang="en-150" dirty="0"/>
          </a:p>
          <a:p>
            <a:pPr lvl="0"/>
            <a:r>
              <a:rPr lang="en-150" dirty="0"/>
              <a:t>With the </a:t>
            </a:r>
            <a:r>
              <a:rPr lang="en-150" dirty="0" err="1"/>
              <a:t>eCREAM</a:t>
            </a:r>
            <a:r>
              <a:rPr lang="en-150" dirty="0"/>
              <a:t> Triage Module, we are providing the foundation for a modern Emergency Medical System in </a:t>
            </a:r>
            <a:r>
              <a:rPr lang="en-US" dirty="0"/>
              <a:t>Crete</a:t>
            </a:r>
            <a:r>
              <a:rPr lang="en-150" dirty="0"/>
              <a:t>.</a:t>
            </a:r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25286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B3C1FC-AC70-65E0-11A5-D7D13E1F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150" b="1" dirty="0"/>
              <a:t>Q&amp;A / Acknowledgments</a:t>
            </a:r>
            <a:endParaRPr lang="en-150" dirty="0"/>
          </a:p>
        </p:txBody>
      </p:sp>
      <p:pic>
        <p:nvPicPr>
          <p:cNvPr id="4" name="Εικόνα 3" descr="F2F eCREAM meeting – Paris – eCream">
            <a:extLst>
              <a:ext uri="{FF2B5EF4-FFF2-40B4-BE49-F238E27FC236}">
                <a16:creationId xmlns:a16="http://schemas.microsoft.com/office/drawing/2014/main" id="{98EED64E-4335-EA78-B5CD-3C859F179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995" y="1920875"/>
            <a:ext cx="6096000" cy="4572000"/>
          </a:xfrm>
          <a:prstGeom prst="rect">
            <a:avLst/>
          </a:prstGeom>
        </p:spPr>
      </p:pic>
      <p:pic>
        <p:nvPicPr>
          <p:cNvPr id="5" name="Εικόνα 4" descr="News – eCream">
            <a:extLst>
              <a:ext uri="{FF2B5EF4-FFF2-40B4-BE49-F238E27FC236}">
                <a16:creationId xmlns:a16="http://schemas.microsoft.com/office/drawing/2014/main" id="{5511C7E8-1053-E37C-F63A-489986502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312" y="148069"/>
            <a:ext cx="5008708" cy="3655003"/>
          </a:xfrm>
          <a:prstGeom prst="rect">
            <a:avLst/>
          </a:prstGeom>
        </p:spPr>
      </p:pic>
      <p:pic>
        <p:nvPicPr>
          <p:cNvPr id="6" name="Εικόνα 5" descr="News – eCream">
            <a:extLst>
              <a:ext uri="{FF2B5EF4-FFF2-40B4-BE49-F238E27FC236}">
                <a16:creationId xmlns:a16="http://schemas.microsoft.com/office/drawing/2014/main" id="{181F8E5D-6091-17A2-51EA-0E607BE49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074" y="3197804"/>
            <a:ext cx="4682836" cy="351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3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647</Words>
  <Application>Microsoft Office PowerPoint</Application>
  <PresentationFormat>Ευρεία οθόνη</PresentationFormat>
  <Paragraphs>72</Paragraphs>
  <Slides>17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Θέμα του Office</vt:lpstr>
      <vt:lpstr>Bridging the Gap: Implementing Data-Driven Triage in Crete</vt:lpstr>
      <vt:lpstr>The Current Reality in Crete</vt:lpstr>
      <vt:lpstr>The Need for a Unified System</vt:lpstr>
      <vt:lpstr>Challenges to Overcome</vt:lpstr>
      <vt:lpstr>Introducing the eCREAM Solution</vt:lpstr>
      <vt:lpstr>Παρουσίαση του PowerPoint</vt:lpstr>
      <vt:lpstr>What Makes Our Triage Module Unique? (The "Greek ESI+" approach)</vt:lpstr>
      <vt:lpstr>Designing for the User (The Triage Nurse/Doctor)</vt:lpstr>
      <vt:lpstr>Workflow: The eCREAM Triage Process</vt:lpstr>
      <vt:lpstr>Support in Action</vt:lpstr>
      <vt:lpstr>Digital Transformation – Beyond Paper</vt:lpstr>
      <vt:lpstr>Data as a Quality Indicator</vt:lpstr>
      <vt:lpstr>Enhancing Patient Safety</vt:lpstr>
      <vt:lpstr>Addressing the "Fast Track" Bottleneck</vt:lpstr>
      <vt:lpstr>Roadmap &amp; Next Steps</vt:lpstr>
      <vt:lpstr>Conclusion</vt:lpstr>
      <vt:lpstr>Q&amp;A / Acknowledgments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Georgios Notas</dc:creator>
  <cp:lastModifiedBy>Georgios Notas</cp:lastModifiedBy>
  <cp:revision>12</cp:revision>
  <dcterms:created xsi:type="dcterms:W3CDTF">2026-10-14T16:11:25Z</dcterms:created>
  <dcterms:modified xsi:type="dcterms:W3CDTF">2026-10-15T07:27:01Z</dcterms:modified>
</cp:coreProperties>
</file>